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7" r:id="rId2"/>
    <p:sldId id="259" r:id="rId3"/>
    <p:sldId id="294" r:id="rId4"/>
    <p:sldId id="295" r:id="rId5"/>
    <p:sldId id="296" r:id="rId6"/>
    <p:sldId id="297" r:id="rId7"/>
    <p:sldId id="298" r:id="rId8"/>
    <p:sldId id="299" r:id="rId9"/>
    <p:sldId id="269" r:id="rId10"/>
    <p:sldId id="301" r:id="rId11"/>
    <p:sldId id="260" r:id="rId12"/>
    <p:sldId id="302" r:id="rId13"/>
    <p:sldId id="323" r:id="rId14"/>
    <p:sldId id="303" r:id="rId15"/>
    <p:sldId id="320" r:id="rId16"/>
    <p:sldId id="321" r:id="rId17"/>
    <p:sldId id="322" r:id="rId18"/>
    <p:sldId id="324" r:id="rId19"/>
    <p:sldId id="314" r:id="rId20"/>
    <p:sldId id="304" r:id="rId21"/>
    <p:sldId id="305" r:id="rId22"/>
    <p:sldId id="306" r:id="rId23"/>
    <p:sldId id="307" r:id="rId24"/>
    <p:sldId id="283" r:id="rId25"/>
    <p:sldId id="280" r:id="rId26"/>
    <p:sldId id="265" r:id="rId27"/>
    <p:sldId id="308" r:id="rId28"/>
    <p:sldId id="266" r:id="rId29"/>
    <p:sldId id="316" r:id="rId30"/>
    <p:sldId id="267" r:id="rId31"/>
    <p:sldId id="291" r:id="rId32"/>
    <p:sldId id="315" r:id="rId33"/>
    <p:sldId id="292" r:id="rId34"/>
    <p:sldId id="293" r:id="rId35"/>
    <p:sldId id="317" r:id="rId36"/>
    <p:sldId id="281" r:id="rId37"/>
    <p:sldId id="268" r:id="rId38"/>
    <p:sldId id="276" r:id="rId39"/>
    <p:sldId id="309" r:id="rId40"/>
    <p:sldId id="310" r:id="rId41"/>
    <p:sldId id="312" r:id="rId42"/>
    <p:sldId id="311" r:id="rId43"/>
    <p:sldId id="313" r:id="rId44"/>
    <p:sldId id="319" r:id="rId45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E4E8E8"/>
    <a:srgbClr val="13007D"/>
    <a:srgbClr val="B5BBCD"/>
    <a:srgbClr val="C3C8DA"/>
    <a:srgbClr val="E9E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5" autoAdjust="0"/>
    <p:restoredTop sz="94625" autoAdjust="0"/>
  </p:normalViewPr>
  <p:slideViewPr>
    <p:cSldViewPr snapToGrid="0" snapToObjects="1">
      <p:cViewPr>
        <p:scale>
          <a:sx n="110" d="100"/>
          <a:sy n="110" d="100"/>
        </p:scale>
        <p:origin x="-1288" y="-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42692-0F6A-BF4B-A6AE-736945D13860}" type="datetimeFigureOut">
              <a:rPr lang="fr-FR" smtClean="0"/>
              <a:pPr/>
              <a:t>22/10/2013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07FEC-4510-224F-8D47-7116F9A97B8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851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90822-B4AB-9D46-881F-EA2AD01A5E26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B06EC-DE63-A846-91DA-721EC5A95D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386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37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8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8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45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6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799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72771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09700" y="1600200"/>
            <a:ext cx="35560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81600" y="1600200"/>
            <a:ext cx="3505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"/>
          <p:cNvSpPr txBox="1">
            <a:spLocks/>
          </p:cNvSpPr>
          <p:nvPr userDrawn="1"/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Calibri"/>
              </a:rPr>
              <a:t>Cliquez et modifiez le titre</a:t>
            </a:r>
            <a:endParaRPr kumimoji="0" lang="fr-FR" sz="3200" b="0" i="0" u="none" strike="noStrike" kern="1200" cap="all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09699" y="1535113"/>
            <a:ext cx="359410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409700" y="2174875"/>
            <a:ext cx="341630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03801" y="1535113"/>
            <a:ext cx="3682999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03801" y="2174875"/>
            <a:ext cx="368300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55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5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55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83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5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30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1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82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00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52" r:id="rId13"/>
    <p:sldLayoutId id="2147483653" r:id="rId14"/>
    <p:sldLayoutId id="2147483654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32.png"/><Relationship Id="rId7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334818" y="1657080"/>
            <a:ext cx="8474364" cy="1470025"/>
          </a:xfrm>
        </p:spPr>
        <p:txBody>
          <a:bodyPr/>
          <a:lstStyle/>
          <a:p>
            <a:r>
              <a:rPr lang="en-US" b="1" dirty="0" smtClean="0">
                <a:latin typeface="Eurostile"/>
                <a:cs typeface="Eurostile"/>
              </a:rPr>
              <a:t>Multimedia </a:t>
            </a:r>
            <a:r>
              <a:rPr lang="en-US" b="1" dirty="0" smtClean="0">
                <a:latin typeface="Eurostile"/>
                <a:cs typeface="Eurostile"/>
              </a:rPr>
              <a:t>Analysis </a:t>
            </a:r>
            <a:r>
              <a:rPr lang="en-US" b="1" dirty="0" smtClean="0">
                <a:latin typeface="Eurostile"/>
                <a:cs typeface="Eurostile"/>
              </a:rPr>
              <a:t>and </a:t>
            </a:r>
            <a:r>
              <a:rPr lang="en-US" b="1" dirty="0" smtClean="0">
                <a:latin typeface="Eurostile"/>
                <a:cs typeface="Eurostile"/>
              </a:rPr>
              <a:t>Retrieval</a:t>
            </a:r>
            <a:endParaRPr lang="en-US" b="1" dirty="0">
              <a:latin typeface="Eurostile"/>
              <a:cs typeface="Eurostile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2921019"/>
            <a:ext cx="6400800" cy="1651000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Jonathon </a:t>
            </a:r>
            <a:r>
              <a:rPr lang="en-GB" dirty="0" smtClean="0">
                <a:latin typeface="Eurostile"/>
                <a:cs typeface="Eurostile"/>
              </a:rPr>
              <a:t>Hare</a:t>
            </a:r>
          </a:p>
          <a:p>
            <a:r>
              <a:rPr lang="en-GB" dirty="0" smtClean="0">
                <a:latin typeface="Eurostile"/>
                <a:cs typeface="Eurostile"/>
              </a:rPr>
              <a:t>jsh2@ecs.soton.ac.uk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0" y="0"/>
            <a:ext cx="1892300" cy="1892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23364" y="-11668"/>
            <a:ext cx="485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urostile"/>
                <a:cs typeface="Eurostile"/>
              </a:rPr>
              <a:t>https://github.com/jonhare/COMP3013-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Eurostile"/>
                <a:cs typeface="Eurostile"/>
              </a:rPr>
              <a:t>MIAR </a:t>
            </a:r>
            <a:endParaRPr lang="en-GB" dirty="0">
              <a:solidFill>
                <a:schemeClr val="bg1">
                  <a:lumMod val="50000"/>
                </a:schemeClr>
              </a:solidFill>
              <a:latin typeface="Eurostile"/>
              <a:cs typeface="Eurostile"/>
            </a:endParaRPr>
          </a:p>
        </p:txBody>
      </p:sp>
      <p:pic>
        <p:nvPicPr>
          <p:cNvPr id="5" name="Picture 4" descr="OpenImaj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9" y="5402382"/>
            <a:ext cx="3325091" cy="14556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88595" y="5286932"/>
            <a:ext cx="1335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13007D"/>
                </a:solidFill>
                <a:latin typeface="Eurostile"/>
                <a:cs typeface="Eurostile"/>
              </a:rPr>
              <a:t>powered by</a:t>
            </a:r>
            <a:endParaRPr lang="en-GB" i="1" dirty="0">
              <a:solidFill>
                <a:srgbClr val="13007D"/>
              </a:solidFill>
              <a:latin typeface="Eurostile"/>
              <a:cs typeface="Eurostile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Audio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28" r="6528"/>
          <a:stretch/>
        </p:blipFill>
        <p:spPr>
          <a:xfrm>
            <a:off x="457200" y="1600200"/>
            <a:ext cx="4025900" cy="4525963"/>
          </a:xfrm>
        </p:spPr>
      </p:pic>
      <p:sp>
        <p:nvSpPr>
          <p:cNvPr id="6" name="TextBox 5"/>
          <p:cNvSpPr txBox="1"/>
          <p:nvPr/>
        </p:nvSpPr>
        <p:spPr>
          <a:xfrm>
            <a:off x="4746079" y="1600200"/>
            <a:ext cx="3940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Eurostile"/>
                <a:cs typeface="Eurostile"/>
              </a:rPr>
              <a:t>Digital sound is stored as a series of </a:t>
            </a:r>
            <a:r>
              <a:rPr lang="en-GB" sz="2800" b="1" dirty="0" smtClean="0">
                <a:latin typeface="Eurostile"/>
                <a:cs typeface="Eurostile"/>
              </a:rPr>
              <a:t>samples.</a:t>
            </a:r>
          </a:p>
          <a:p>
            <a:r>
              <a:rPr lang="en-GB" sz="2800" dirty="0" smtClean="0">
                <a:latin typeface="Eurostile"/>
                <a:cs typeface="Eurostile"/>
              </a:rPr>
              <a:t>Each sample represents the </a:t>
            </a:r>
            <a:r>
              <a:rPr lang="en-GB" sz="2800" b="1" dirty="0" smtClean="0">
                <a:latin typeface="Eurostile"/>
                <a:cs typeface="Eurostile"/>
              </a:rPr>
              <a:t>loudness</a:t>
            </a:r>
            <a:r>
              <a:rPr lang="en-GB" sz="2800" dirty="0" smtClean="0">
                <a:latin typeface="Eurostile"/>
                <a:cs typeface="Eurostile"/>
              </a:rPr>
              <a:t> or </a:t>
            </a:r>
            <a:r>
              <a:rPr lang="en-GB" sz="2800" b="1" dirty="0" smtClean="0">
                <a:latin typeface="Eurostile"/>
                <a:cs typeface="Eurostile"/>
              </a:rPr>
              <a:t>sound pressure</a:t>
            </a:r>
            <a:r>
              <a:rPr lang="en-GB" sz="2800" dirty="0" smtClean="0">
                <a:latin typeface="Eurostile"/>
                <a:cs typeface="Eurostile"/>
              </a:rPr>
              <a:t> at an instance of time.</a:t>
            </a:r>
            <a:endParaRPr lang="en-GB" sz="2800" b="1" dirty="0" smtClean="0">
              <a:latin typeface="Eurostile"/>
              <a:cs typeface="Eurosti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37630" y="4322281"/>
            <a:ext cx="189398" cy="3564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37630" y="5769687"/>
            <a:ext cx="189398" cy="3564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5737629" y="4678757"/>
            <a:ext cx="100269" cy="1091710"/>
          </a:xfrm>
          <a:custGeom>
            <a:avLst/>
            <a:gdLst>
              <a:gd name="connsiteX0" fmla="*/ 0 w 334231"/>
              <a:gd name="connsiteY0" fmla="*/ 0 h 1091710"/>
              <a:gd name="connsiteX1" fmla="*/ 334231 w 334231"/>
              <a:gd name="connsiteY1" fmla="*/ 601555 h 1091710"/>
              <a:gd name="connsiteX2" fmla="*/ 0 w 334231"/>
              <a:gd name="connsiteY2" fmla="*/ 1091710 h 109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31" h="1091710">
                <a:moveTo>
                  <a:pt x="0" y="0"/>
                </a:moveTo>
                <a:cubicBezTo>
                  <a:pt x="167115" y="209801"/>
                  <a:pt x="334231" y="419603"/>
                  <a:pt x="334231" y="601555"/>
                </a:cubicBezTo>
                <a:cubicBezTo>
                  <a:pt x="334231" y="783507"/>
                  <a:pt x="0" y="1091710"/>
                  <a:pt x="0" y="109171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50656" y="5258031"/>
            <a:ext cx="1782565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200" y="1600199"/>
            <a:ext cx="4025900" cy="45259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49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Image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 descr="bi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3" y="2794000"/>
            <a:ext cx="2665843" cy="2340610"/>
          </a:xfrm>
          <a:prstGeom prst="rect">
            <a:avLst/>
          </a:prstGeom>
        </p:spPr>
      </p:pic>
      <p:pic>
        <p:nvPicPr>
          <p:cNvPr id="5" name="Picture 4" descr="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5032544"/>
            <a:ext cx="891025" cy="782320"/>
          </a:xfrm>
          <a:prstGeom prst="rect">
            <a:avLst/>
          </a:prstGeom>
        </p:spPr>
      </p:pic>
      <p:pic>
        <p:nvPicPr>
          <p:cNvPr id="7" name="Picture 6" descr="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3570083"/>
            <a:ext cx="894512" cy="785382"/>
          </a:xfrm>
          <a:prstGeom prst="rect">
            <a:avLst/>
          </a:prstGeom>
        </p:spPr>
      </p:pic>
      <p:pic>
        <p:nvPicPr>
          <p:cNvPr id="6" name="Picture 5" descr="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2184400"/>
            <a:ext cx="887536" cy="7792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15323" y="2041435"/>
            <a:ext cx="19367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 87  91  85 ...</a:t>
            </a:r>
          </a:p>
          <a:p>
            <a:r>
              <a:rPr lang="en-GB" sz="1600" dirty="0">
                <a:latin typeface="Consolas"/>
                <a:cs typeface="Consolas"/>
              </a:rPr>
              <a:t> 86  86  81 ...</a:t>
            </a:r>
          </a:p>
          <a:p>
            <a:r>
              <a:rPr lang="en-GB" sz="1600" dirty="0">
                <a:latin typeface="Consolas"/>
                <a:cs typeface="Consolas"/>
              </a:rPr>
              <a:t> 88  85  84 ...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5323" y="3495764"/>
            <a:ext cx="19367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137 145 144 ...</a:t>
            </a:r>
          </a:p>
          <a:p>
            <a:r>
              <a:rPr lang="en-GB" sz="1600" dirty="0">
                <a:latin typeface="Consolas"/>
                <a:cs typeface="Consolas"/>
              </a:rPr>
              <a:t>153 150 137 ...</a:t>
            </a:r>
          </a:p>
          <a:p>
            <a:r>
              <a:rPr lang="en-GB" sz="1600" dirty="0">
                <a:latin typeface="Consolas"/>
                <a:cs typeface="Consolas"/>
              </a:rPr>
              <a:t>148 139 123 ...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5323" y="4898936"/>
            <a:ext cx="20764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 89  91  89 ...</a:t>
            </a:r>
          </a:p>
          <a:p>
            <a:r>
              <a:rPr lang="en-GB" sz="1600" dirty="0">
                <a:latin typeface="Consolas"/>
                <a:cs typeface="Consolas"/>
              </a:rPr>
              <a:t> 84  88  90 ...</a:t>
            </a:r>
          </a:p>
          <a:p>
            <a:r>
              <a:rPr lang="en-GB" sz="1600" dirty="0">
                <a:latin typeface="Consolas"/>
                <a:cs typeface="Consolas"/>
              </a:rPr>
              <a:t> 88  87  90 ...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19773" y="2616200"/>
            <a:ext cx="469900" cy="5024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19773" y="3975100"/>
            <a:ext cx="469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819773" y="4673601"/>
            <a:ext cx="469900" cy="76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5521573" y="2580044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521573" y="3975100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21573" y="5437544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576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Video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4" name="Picture 13" descr="2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70" y="1417638"/>
            <a:ext cx="4253088" cy="3402470"/>
          </a:xfrm>
          <a:prstGeom prst="rect">
            <a:avLst/>
          </a:prstGeom>
        </p:spPr>
      </p:pic>
      <p:pic>
        <p:nvPicPr>
          <p:cNvPr id="15" name="Picture 14" descr="26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10" y="1728845"/>
            <a:ext cx="4253088" cy="3402470"/>
          </a:xfrm>
          <a:prstGeom prst="rect">
            <a:avLst/>
          </a:prstGeom>
        </p:spPr>
      </p:pic>
      <p:pic>
        <p:nvPicPr>
          <p:cNvPr id="16" name="Picture 15" descr="26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68" y="1996203"/>
            <a:ext cx="4253088" cy="3402470"/>
          </a:xfrm>
          <a:prstGeom prst="rect">
            <a:avLst/>
          </a:prstGeom>
        </p:spPr>
      </p:pic>
      <p:pic>
        <p:nvPicPr>
          <p:cNvPr id="17" name="Picture 16" descr="2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04" y="2274700"/>
            <a:ext cx="4253088" cy="3402470"/>
          </a:xfrm>
          <a:prstGeom prst="rect">
            <a:avLst/>
          </a:prstGeom>
        </p:spPr>
      </p:pic>
      <p:pic>
        <p:nvPicPr>
          <p:cNvPr id="18" name="Picture 17" descr="27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17" y="2608897"/>
            <a:ext cx="4253088" cy="3402470"/>
          </a:xfrm>
          <a:prstGeom prst="rect">
            <a:avLst/>
          </a:prstGeom>
        </p:spPr>
      </p:pic>
      <p:pic>
        <p:nvPicPr>
          <p:cNvPr id="20" name="Picture 19" descr="274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4" y="2939925"/>
            <a:ext cx="4253088" cy="340247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891282" y="5024094"/>
            <a:ext cx="2896668" cy="1503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775110">
            <a:off x="1788816" y="57147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Time 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68737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Retrieval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18741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Retrieval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Everyone of you is familiar with text retrieval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Google, Yahoo, Bing, …</a:t>
            </a:r>
          </a:p>
          <a:p>
            <a:pPr lvl="1"/>
            <a:endParaRPr lang="en-GB" dirty="0" smtClean="0">
              <a:latin typeface="Eurostile"/>
              <a:cs typeface="Eurostile"/>
            </a:endParaRPr>
          </a:p>
          <a:p>
            <a:pPr lvl="1"/>
            <a:r>
              <a:rPr lang="en-GB" dirty="0" smtClean="0">
                <a:latin typeface="Eurostile"/>
                <a:cs typeface="Eurostile"/>
              </a:rPr>
              <a:t>Effective text retrieval has changed 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work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learn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play</a:t>
            </a:r>
          </a:p>
          <a:p>
            <a:pPr lvl="2"/>
            <a:endParaRPr lang="en-GB" dirty="0">
              <a:latin typeface="Eurostile"/>
              <a:cs typeface="Eurostile"/>
            </a:endParaRPr>
          </a:p>
          <a:p>
            <a:pPr lvl="1"/>
            <a:r>
              <a:rPr lang="en-GB" dirty="0" smtClean="0">
                <a:latin typeface="Eurostile"/>
                <a:cs typeface="Eurostile"/>
              </a:rPr>
              <a:t>A current challenge is achieving effective retrieval of multimedia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99138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Approaches to Multimedia Search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Traditional: index metadata &amp; search on that</a:t>
            </a:r>
          </a:p>
          <a:p>
            <a:endParaRPr lang="en-GB" dirty="0">
              <a:latin typeface="Eurostile"/>
              <a:cs typeface="Eurostile"/>
            </a:endParaRPr>
          </a:p>
          <a:p>
            <a:r>
              <a:rPr lang="en-GB" dirty="0" smtClean="0">
                <a:latin typeface="Eurostile"/>
                <a:cs typeface="Eurostile"/>
              </a:rPr>
              <a:t>Content-based: search for </a:t>
            </a:r>
            <a:r>
              <a:rPr lang="en-GB" i="1" dirty="0" smtClean="0">
                <a:latin typeface="Eurostile"/>
                <a:cs typeface="Eurostile"/>
              </a:rPr>
              <a:t>similar</a:t>
            </a:r>
            <a:r>
              <a:rPr lang="en-GB" dirty="0" smtClean="0">
                <a:latin typeface="Eurostile"/>
                <a:cs typeface="Eurostile"/>
              </a:rPr>
              <a:t> things</a:t>
            </a:r>
          </a:p>
          <a:p>
            <a:endParaRPr lang="en-GB" i="1" dirty="0">
              <a:latin typeface="Eurostile"/>
              <a:cs typeface="Eurostile"/>
            </a:endParaRPr>
          </a:p>
          <a:p>
            <a:r>
              <a:rPr lang="en-GB" dirty="0" smtClean="0">
                <a:latin typeface="Eurostile"/>
                <a:cs typeface="Eurostile"/>
              </a:rPr>
              <a:t>Hybrid: use multimedia analysis to extract metadata from the content, then index &amp; search on that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03805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Traditional Search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Search on metadata is pretty much a solved problem…</a:t>
            </a:r>
          </a:p>
          <a:p>
            <a:pPr lvl="1"/>
            <a:r>
              <a:rPr lang="en-GB" i="1" dirty="0" smtClean="0">
                <a:latin typeface="Eurostile"/>
                <a:cs typeface="Eurostile"/>
              </a:rPr>
              <a:t>Just be careful what you search for!</a:t>
            </a:r>
          </a:p>
          <a:p>
            <a:pPr lvl="1"/>
            <a:endParaRPr lang="en-GB" i="1" dirty="0">
              <a:latin typeface="Eurostile"/>
              <a:cs typeface="Eurostile"/>
            </a:endParaRPr>
          </a:p>
          <a:p>
            <a:r>
              <a:rPr lang="en-GB" dirty="0" smtClean="0">
                <a:latin typeface="Eurostile"/>
                <a:cs typeface="Eurostile"/>
              </a:rPr>
              <a:t>You need metadata…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33620"/>
          <a:stretch/>
        </p:blipFill>
        <p:spPr>
          <a:xfrm>
            <a:off x="4850245" y="2327564"/>
            <a:ext cx="4189846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0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Manual </a:t>
            </a:r>
            <a:r>
              <a:rPr lang="en-GB" dirty="0" smtClean="0">
                <a:latin typeface="Eurostile"/>
                <a:cs typeface="Eurostile"/>
              </a:rPr>
              <a:t>or Automatic?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737" b="147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1900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Lets look at content-based retrieval in detail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18741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511"/>
            <a:ext cx="7772400" cy="3597854"/>
          </a:xfrm>
        </p:spPr>
        <p:txBody>
          <a:bodyPr>
            <a:noAutofit/>
          </a:bodyPr>
          <a:lstStyle/>
          <a:p>
            <a:r>
              <a:rPr lang="en-GB" sz="6600" dirty="0" smtClean="0">
                <a:latin typeface="Eurostile"/>
                <a:cs typeface="Eurostile"/>
              </a:rPr>
              <a:t>What’s this music? Who performed it? When was it written?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72607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Why analyse multimedia?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2620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is the name of this dog?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3" name="Picture 2" descr="14681_4dfe206035529_lg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72" y="165139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94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63" y="354337"/>
            <a:ext cx="25273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51" y="3172835"/>
            <a:ext cx="55753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577" y="219676"/>
            <a:ext cx="5523165" cy="2452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14" y="4941319"/>
            <a:ext cx="16510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492" y="4941319"/>
            <a:ext cx="5080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09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How does it work?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54137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The Retrieval Pipeline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180" y="1494136"/>
            <a:ext cx="8040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Eurostile"/>
                <a:cs typeface="Eurostile"/>
              </a:rPr>
              <a:t>We extract a database of </a:t>
            </a:r>
            <a:r>
              <a:rPr lang="en-GB" sz="2400" b="1" dirty="0" smtClean="0">
                <a:latin typeface="Eurostile"/>
                <a:cs typeface="Eurostile"/>
              </a:rPr>
              <a:t>features</a:t>
            </a:r>
            <a:r>
              <a:rPr lang="en-GB" sz="2400" dirty="0" smtClean="0">
                <a:latin typeface="Eurostile"/>
                <a:cs typeface="Eurostile"/>
              </a:rPr>
              <a:t> from each </a:t>
            </a:r>
            <a:r>
              <a:rPr lang="en-GB" sz="2400" b="1" dirty="0" smtClean="0">
                <a:latin typeface="Eurostile"/>
                <a:cs typeface="Eurostile"/>
              </a:rPr>
              <a:t>media item</a:t>
            </a:r>
            <a:r>
              <a:rPr lang="en-GB" sz="2400" dirty="0" smtClean="0">
                <a:latin typeface="Eurostile"/>
                <a:cs typeface="Eurostile"/>
              </a:rPr>
              <a:t> in our corpus. To </a:t>
            </a:r>
            <a:r>
              <a:rPr lang="en-GB" sz="2400" b="1" dirty="0" smtClean="0">
                <a:latin typeface="Eurostile"/>
                <a:cs typeface="Eurostile"/>
              </a:rPr>
              <a:t>search</a:t>
            </a:r>
            <a:r>
              <a:rPr lang="en-GB" sz="2400" dirty="0" smtClean="0">
                <a:latin typeface="Eurostile"/>
                <a:cs typeface="Eurostile"/>
              </a:rPr>
              <a:t> we extract the same features from a </a:t>
            </a:r>
            <a:r>
              <a:rPr lang="en-GB" sz="2400" b="1" dirty="0" smtClean="0">
                <a:latin typeface="Eurostile"/>
                <a:cs typeface="Eurostile"/>
              </a:rPr>
              <a:t>query</a:t>
            </a:r>
            <a:r>
              <a:rPr lang="en-GB" sz="2400" dirty="0" smtClean="0">
                <a:latin typeface="Eurostile"/>
                <a:cs typeface="Eurostile"/>
              </a:rPr>
              <a:t> media item and </a:t>
            </a:r>
            <a:r>
              <a:rPr lang="en-GB" sz="2400" b="1" dirty="0" smtClean="0">
                <a:latin typeface="Eurostile"/>
                <a:cs typeface="Eurostile"/>
              </a:rPr>
              <a:t>compare</a:t>
            </a:r>
            <a:r>
              <a:rPr lang="en-GB" sz="2400" dirty="0" smtClean="0">
                <a:latin typeface="Eurostile"/>
                <a:cs typeface="Eurostile"/>
              </a:rPr>
              <a:t> its features to all of those extracted from the corpus.</a:t>
            </a:r>
            <a:endParaRPr lang="en-GB" sz="2400" dirty="0">
              <a:latin typeface="Eurostile"/>
              <a:cs typeface="Eurostile"/>
            </a:endParaRPr>
          </a:p>
        </p:txBody>
      </p:sp>
      <p:pic>
        <p:nvPicPr>
          <p:cNvPr id="6" name="Picture 5" descr="DSCF0130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7999"/>
            <a:ext cx="885623" cy="1180830"/>
          </a:xfrm>
          <a:prstGeom prst="rect">
            <a:avLst/>
          </a:prstGeom>
        </p:spPr>
      </p:pic>
      <p:pic>
        <p:nvPicPr>
          <p:cNvPr id="5" name="Picture 4" descr="DSCF0107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1" y="4075775"/>
            <a:ext cx="1032877" cy="1377169"/>
          </a:xfrm>
          <a:prstGeom prst="rect">
            <a:avLst/>
          </a:prstGeom>
        </p:spPr>
      </p:pic>
      <p:pic>
        <p:nvPicPr>
          <p:cNvPr id="8" name="Picture 7" descr="DSCF0101_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0" y="4977999"/>
            <a:ext cx="1503623" cy="1127717"/>
          </a:xfrm>
          <a:prstGeom prst="rect">
            <a:avLst/>
          </a:prstGeom>
        </p:spPr>
      </p:pic>
      <p:pic>
        <p:nvPicPr>
          <p:cNvPr id="7" name="Picture 6" descr="DSCF0158_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6" y="4340048"/>
            <a:ext cx="1100176" cy="82513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28206" y="5165180"/>
            <a:ext cx="9135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9566" y="6184110"/>
            <a:ext cx="178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Database of features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079" y="4893634"/>
            <a:ext cx="1685897" cy="853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976" y="5132313"/>
            <a:ext cx="1685897" cy="853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566" y="5370102"/>
            <a:ext cx="1685897" cy="8533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6260" y="6223457"/>
            <a:ext cx="152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Media Corpus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7" name="Picture 16" descr="DSCF0112_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95" y="2907838"/>
            <a:ext cx="1349305" cy="10119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98" y="4040279"/>
            <a:ext cx="1685897" cy="85335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6495220" y="3535197"/>
            <a:ext cx="701885" cy="712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647620" y="4893634"/>
            <a:ext cx="1" cy="476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38054" y="5430665"/>
            <a:ext cx="155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Search Engine</a:t>
            </a:r>
            <a:endParaRPr lang="en-GB" dirty="0">
              <a:latin typeface="Eurostile"/>
              <a:cs typeface="Eurostile"/>
            </a:endParaRPr>
          </a:p>
        </p:txBody>
      </p:sp>
      <p:cxnSp>
        <p:nvCxnSpPr>
          <p:cNvPr id="26" name="Straight Arrow Connector 25"/>
          <p:cNvCxnSpPr>
            <a:endCxn id="25" idx="1"/>
          </p:cNvCxnSpPr>
          <p:nvPr/>
        </p:nvCxnSpPr>
        <p:spPr>
          <a:xfrm>
            <a:off x="5172976" y="5615331"/>
            <a:ext cx="665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SCF0101_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64" y="5779636"/>
            <a:ext cx="1011180" cy="758385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25" idx="3"/>
          </p:cNvCxnSpPr>
          <p:nvPr/>
        </p:nvCxnSpPr>
        <p:spPr>
          <a:xfrm>
            <a:off x="7395992" y="5615331"/>
            <a:ext cx="436152" cy="543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709592" y="39484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Query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87986" y="539916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Result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71372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Feature Extraction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99" y="1332972"/>
            <a:ext cx="4013200" cy="252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523472"/>
            <a:ext cx="3594100" cy="2336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835398" y="2683405"/>
            <a:ext cx="140546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93121" y="2124606"/>
            <a:ext cx="71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>
                <a:latin typeface="Eurostile"/>
                <a:cs typeface="Eurostile"/>
              </a:rPr>
              <a:t>f(x)</a:t>
            </a:r>
            <a:endParaRPr lang="en-GB" sz="2800" i="1" dirty="0">
              <a:latin typeface="Eurostile"/>
              <a:cs typeface="Eurosti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2365" y="3970351"/>
            <a:ext cx="77125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>
                <a:latin typeface="Eurostile"/>
                <a:cs typeface="Eurostile"/>
              </a:rPr>
              <a:t>Feature extraction is the process of extracting “descriptors” from multimedia signals. </a:t>
            </a:r>
          </a:p>
          <a:p>
            <a:pPr algn="just"/>
            <a:endParaRPr lang="en-GB" sz="1400" dirty="0" smtClean="0">
              <a:latin typeface="Eurostile"/>
              <a:cs typeface="Eurostile"/>
            </a:endParaRPr>
          </a:p>
          <a:p>
            <a:pPr algn="just"/>
            <a:r>
              <a:rPr lang="en-GB" sz="2400" dirty="0" smtClean="0">
                <a:latin typeface="Eurostile"/>
                <a:cs typeface="Eurostile"/>
              </a:rPr>
              <a:t>Descriptors describe some aspect of the media’s content.</a:t>
            </a:r>
          </a:p>
          <a:p>
            <a:pPr algn="just"/>
            <a:endParaRPr lang="en-GB" sz="1400" dirty="0" smtClean="0">
              <a:latin typeface="Eurostile"/>
              <a:cs typeface="Eurostile"/>
            </a:endParaRPr>
          </a:p>
          <a:p>
            <a:pPr algn="just"/>
            <a:r>
              <a:rPr lang="en-GB" sz="2400" dirty="0" smtClean="0">
                <a:latin typeface="Eurostile"/>
                <a:cs typeface="Eurostile"/>
              </a:rPr>
              <a:t>Typically, a descriptor is a numerical vector called a “feature vector”, however other forms of descriptor are possible.</a:t>
            </a:r>
            <a:endParaRPr lang="en-GB" sz="2400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321819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Example Image Features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colour histograms, segments and sift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44501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Image Features: Global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5511800" cy="4525963"/>
          </a:xfrm>
        </p:spPr>
        <p:txBody>
          <a:bodyPr vert="horz"/>
          <a:lstStyle/>
          <a:p>
            <a:r>
              <a:rPr lang="en-GB" dirty="0" smtClean="0">
                <a:latin typeface="Eurostile"/>
                <a:cs typeface="Eurostile"/>
              </a:rPr>
              <a:t>Global features describe the content of an entire image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One of the simplest global features is the “Global RGB Colour Histogram”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Quantise each pixel into a discrete number of colours and then build a histogram.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231497"/>
            <a:ext cx="2438400" cy="162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46" y="5295900"/>
            <a:ext cx="6958154" cy="1460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2"/>
          </p:cNvCxnSpPr>
          <p:nvPr/>
        </p:nvCxnSpPr>
        <p:spPr>
          <a:xfrm flipH="1">
            <a:off x="6696364" y="3857097"/>
            <a:ext cx="771236" cy="1438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6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Global Colour Features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0015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Image features: Local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GB" sz="2800" dirty="0" smtClean="0">
                <a:latin typeface="Eurostile"/>
                <a:cs typeface="Eurostile"/>
              </a:rPr>
              <a:t>Global features are useful for some tasks, but in many cases are not powerful enough</a:t>
            </a:r>
          </a:p>
          <a:p>
            <a:r>
              <a:rPr lang="en-GB" sz="2800" dirty="0" smtClean="0">
                <a:latin typeface="Eurostile"/>
                <a:cs typeface="Eurostile"/>
              </a:rPr>
              <a:t>Local features attempt to overcome this by breaking the image into smaller parts from which to extract features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Three primary techniques for splitting up the image</a:t>
            </a:r>
            <a:endParaRPr lang="en-GB" sz="2400" dirty="0">
              <a:latin typeface="Eurostile"/>
              <a:cs typeface="Eurostile"/>
            </a:endParaRPr>
          </a:p>
        </p:txBody>
      </p:sp>
      <p:pic>
        <p:nvPicPr>
          <p:cNvPr id="4" name="Picture 3" descr="se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68" y="4610100"/>
            <a:ext cx="1930399" cy="1447799"/>
          </a:xfrm>
          <a:prstGeom prst="rect">
            <a:avLst/>
          </a:prstGeom>
        </p:spPr>
      </p:pic>
      <p:pic>
        <p:nvPicPr>
          <p:cNvPr id="5" name="Picture 4" descr="features.t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76" y="4610100"/>
            <a:ext cx="1930398" cy="144779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045383" y="4610100"/>
            <a:ext cx="1951263" cy="1447799"/>
            <a:chOff x="6043585" y="4978400"/>
            <a:chExt cx="1951263" cy="1447799"/>
          </a:xfrm>
        </p:grpSpPr>
        <p:pic>
          <p:nvPicPr>
            <p:cNvPr id="6" name="Picture 5" descr="ukbench000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022" y="4978400"/>
              <a:ext cx="1930399" cy="144779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6323793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99564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875335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426877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151106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702648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978421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48022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043585" y="49784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043585" y="52197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048022" y="54610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060012" y="57023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60012" y="59436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060012" y="61849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043585" y="6426199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07968" y="6012934"/>
            <a:ext cx="150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segmentation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4915" y="60129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salient regions &amp;</a:t>
            </a:r>
          </a:p>
          <a:p>
            <a:pPr algn="ctr"/>
            <a:r>
              <a:rPr lang="en-GB" dirty="0">
                <a:latin typeface="Eurostile"/>
                <a:cs typeface="Eurostile"/>
              </a:rPr>
              <a:t>i</a:t>
            </a:r>
            <a:r>
              <a:rPr lang="en-GB" dirty="0" smtClean="0">
                <a:latin typeface="Eurostile"/>
                <a:cs typeface="Eurostile"/>
              </a:rPr>
              <a:t>nterest points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6646" y="60129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grids &amp; blocks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52459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Segmentation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9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78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Salient interest regions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r>
              <a:rPr lang="en-GB" sz="2800" dirty="0" smtClean="0">
                <a:latin typeface="Eurostile"/>
                <a:cs typeface="Eurostile"/>
              </a:rPr>
              <a:t>Salient interest regions and their associated features are currently the most popular way of describing an image content.</a:t>
            </a:r>
            <a:endParaRPr lang="en-GB" sz="2800" dirty="0">
              <a:latin typeface="Eurostile"/>
              <a:cs typeface="Eurostile"/>
            </a:endParaRPr>
          </a:p>
          <a:p>
            <a:r>
              <a:rPr lang="en-GB" sz="2800" dirty="0" smtClean="0">
                <a:latin typeface="Eurostile"/>
                <a:cs typeface="Eurostile"/>
              </a:rPr>
              <a:t>Extracting image features using interest regions is a two-part process: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Find regions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Extract feature to describe region properties</a:t>
            </a:r>
          </a:p>
          <a:p>
            <a:r>
              <a:rPr lang="en-GB" dirty="0" smtClean="0">
                <a:latin typeface="Eurostile"/>
                <a:cs typeface="Eurostile"/>
              </a:rPr>
              <a:t>Typically, the resultant image feature will have a variable length, dependent on the number of regions</a:t>
            </a:r>
          </a:p>
        </p:txBody>
      </p:sp>
    </p:spTree>
    <p:extLst>
      <p:ext uri="{BB962C8B-B14F-4D97-AF65-F5344CB8AC3E}">
        <p14:creationId xmlns:p14="http://schemas.microsoft.com/office/powerpoint/2010/main" val="3133511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Salient interest region location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654800" cy="4525963"/>
          </a:xfrm>
        </p:spPr>
        <p:txBody>
          <a:bodyPr vert="horz"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Important regions portray: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Repeatability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Saliency</a:t>
            </a:r>
          </a:p>
          <a:p>
            <a:r>
              <a:rPr lang="en-GB" dirty="0" smtClean="0">
                <a:latin typeface="Eurostile"/>
                <a:cs typeface="Eurostile"/>
              </a:rPr>
              <a:t>Corners and blobs have these qualities</a:t>
            </a:r>
          </a:p>
          <a:p>
            <a:r>
              <a:rPr lang="en-GB" dirty="0" smtClean="0">
                <a:latin typeface="Eurostile"/>
                <a:cs typeface="Eurostile"/>
              </a:rPr>
              <a:t>Detectable using various techniques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Difference of Gaussian - </a:t>
            </a:r>
            <a:r>
              <a:rPr lang="en-GB" i="1" dirty="0" smtClean="0">
                <a:latin typeface="Eurostile"/>
                <a:cs typeface="Eurostile"/>
              </a:rPr>
              <a:t>corners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Harris corner detector - </a:t>
            </a:r>
            <a:r>
              <a:rPr lang="en-GB" i="1" dirty="0" smtClean="0">
                <a:latin typeface="Eurostile"/>
                <a:cs typeface="Eurostile"/>
              </a:rPr>
              <a:t>corners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MSER </a:t>
            </a:r>
            <a:r>
              <a:rPr lang="en-GB" i="1" dirty="0" smtClean="0">
                <a:latin typeface="Eurostile"/>
                <a:cs typeface="Eurostile"/>
              </a:rPr>
              <a:t>- blobs</a:t>
            </a:r>
            <a:endParaRPr lang="en-GB" dirty="0" smtClean="0">
              <a:latin typeface="Eurostile"/>
              <a:cs typeface="Eurosti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12000" y="1949450"/>
            <a:ext cx="1574800" cy="157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2000" y="4171950"/>
            <a:ext cx="1574800" cy="157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9" name="Lightning Bolt 8"/>
          <p:cNvSpPr/>
          <p:nvPr/>
        </p:nvSpPr>
        <p:spPr>
          <a:xfrm>
            <a:off x="7385050" y="2273300"/>
            <a:ext cx="1028700" cy="1009650"/>
          </a:xfrm>
          <a:prstGeom prst="lightningBol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502525" y="4832462"/>
            <a:ext cx="234950" cy="228378"/>
          </a:xfrm>
          <a:custGeom>
            <a:avLst/>
            <a:gdLst>
              <a:gd name="connsiteX0" fmla="*/ 203200 w 362166"/>
              <a:gd name="connsiteY0" fmla="*/ 3664 h 376073"/>
              <a:gd name="connsiteX1" fmla="*/ 44450 w 362166"/>
              <a:gd name="connsiteY1" fmla="*/ 10014 h 376073"/>
              <a:gd name="connsiteX2" fmla="*/ 19050 w 362166"/>
              <a:gd name="connsiteY2" fmla="*/ 168764 h 376073"/>
              <a:gd name="connsiteX3" fmla="*/ 0 w 362166"/>
              <a:gd name="connsiteY3" fmla="*/ 257664 h 376073"/>
              <a:gd name="connsiteX4" fmla="*/ 6350 w 362166"/>
              <a:gd name="connsiteY4" fmla="*/ 314814 h 376073"/>
              <a:gd name="connsiteX5" fmla="*/ 44450 w 362166"/>
              <a:gd name="connsiteY5" fmla="*/ 327514 h 376073"/>
              <a:gd name="connsiteX6" fmla="*/ 69850 w 362166"/>
              <a:gd name="connsiteY6" fmla="*/ 346564 h 376073"/>
              <a:gd name="connsiteX7" fmla="*/ 95250 w 362166"/>
              <a:gd name="connsiteY7" fmla="*/ 352914 h 376073"/>
              <a:gd name="connsiteX8" fmla="*/ 241300 w 362166"/>
              <a:gd name="connsiteY8" fmla="*/ 359264 h 376073"/>
              <a:gd name="connsiteX9" fmla="*/ 304800 w 362166"/>
              <a:gd name="connsiteY9" fmla="*/ 365614 h 376073"/>
              <a:gd name="connsiteX10" fmla="*/ 349250 w 362166"/>
              <a:gd name="connsiteY10" fmla="*/ 321164 h 376073"/>
              <a:gd name="connsiteX11" fmla="*/ 349250 w 362166"/>
              <a:gd name="connsiteY11" fmla="*/ 257664 h 376073"/>
              <a:gd name="connsiteX12" fmla="*/ 342900 w 362166"/>
              <a:gd name="connsiteY12" fmla="*/ 168764 h 376073"/>
              <a:gd name="connsiteX13" fmla="*/ 317500 w 362166"/>
              <a:gd name="connsiteY13" fmla="*/ 149714 h 376073"/>
              <a:gd name="connsiteX14" fmla="*/ 196850 w 362166"/>
              <a:gd name="connsiteY14" fmla="*/ 130664 h 376073"/>
              <a:gd name="connsiteX15" fmla="*/ 203200 w 362166"/>
              <a:gd name="connsiteY15" fmla="*/ 111614 h 376073"/>
              <a:gd name="connsiteX16" fmla="*/ 215900 w 362166"/>
              <a:gd name="connsiteY16" fmla="*/ 92564 h 376073"/>
              <a:gd name="connsiteX17" fmla="*/ 247650 w 362166"/>
              <a:gd name="connsiteY17" fmla="*/ 48114 h 376073"/>
              <a:gd name="connsiteX18" fmla="*/ 254000 w 362166"/>
              <a:gd name="connsiteY18" fmla="*/ 29064 h 376073"/>
              <a:gd name="connsiteX19" fmla="*/ 247650 w 362166"/>
              <a:gd name="connsiteY19" fmla="*/ 3664 h 376073"/>
              <a:gd name="connsiteX20" fmla="*/ 203200 w 362166"/>
              <a:gd name="connsiteY20" fmla="*/ 3664 h 37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2166" h="376073">
                <a:moveTo>
                  <a:pt x="203200" y="3664"/>
                </a:moveTo>
                <a:lnTo>
                  <a:pt x="44450" y="10014"/>
                </a:lnTo>
                <a:cubicBezTo>
                  <a:pt x="13598" y="102569"/>
                  <a:pt x="28463" y="41692"/>
                  <a:pt x="19050" y="168764"/>
                </a:cubicBezTo>
                <a:cubicBezTo>
                  <a:pt x="13476" y="244014"/>
                  <a:pt x="25190" y="219879"/>
                  <a:pt x="0" y="257664"/>
                </a:cubicBezTo>
                <a:cubicBezTo>
                  <a:pt x="2117" y="276714"/>
                  <a:pt x="-3940" y="298643"/>
                  <a:pt x="6350" y="314814"/>
                </a:cubicBezTo>
                <a:cubicBezTo>
                  <a:pt x="13537" y="326108"/>
                  <a:pt x="44450" y="327514"/>
                  <a:pt x="44450" y="327514"/>
                </a:cubicBezTo>
                <a:cubicBezTo>
                  <a:pt x="52917" y="333864"/>
                  <a:pt x="60384" y="341831"/>
                  <a:pt x="69850" y="346564"/>
                </a:cubicBezTo>
                <a:cubicBezTo>
                  <a:pt x="77656" y="350467"/>
                  <a:pt x="86547" y="352269"/>
                  <a:pt x="95250" y="352914"/>
                </a:cubicBezTo>
                <a:cubicBezTo>
                  <a:pt x="143846" y="356514"/>
                  <a:pt x="192617" y="357147"/>
                  <a:pt x="241300" y="359264"/>
                </a:cubicBezTo>
                <a:cubicBezTo>
                  <a:pt x="263624" y="374147"/>
                  <a:pt x="270797" y="385044"/>
                  <a:pt x="304800" y="365614"/>
                </a:cubicBezTo>
                <a:cubicBezTo>
                  <a:pt x="322993" y="355218"/>
                  <a:pt x="349250" y="321164"/>
                  <a:pt x="349250" y="321164"/>
                </a:cubicBezTo>
                <a:cubicBezTo>
                  <a:pt x="364943" y="274084"/>
                  <a:pt x="367937" y="295038"/>
                  <a:pt x="349250" y="257664"/>
                </a:cubicBezTo>
                <a:cubicBezTo>
                  <a:pt x="347133" y="228031"/>
                  <a:pt x="351283" y="197266"/>
                  <a:pt x="342900" y="168764"/>
                </a:cubicBezTo>
                <a:cubicBezTo>
                  <a:pt x="339914" y="158611"/>
                  <a:pt x="326475" y="155323"/>
                  <a:pt x="317500" y="149714"/>
                </a:cubicBezTo>
                <a:cubicBezTo>
                  <a:pt x="275697" y="123587"/>
                  <a:pt x="261010" y="134941"/>
                  <a:pt x="196850" y="130664"/>
                </a:cubicBezTo>
                <a:cubicBezTo>
                  <a:pt x="198967" y="124314"/>
                  <a:pt x="200207" y="117601"/>
                  <a:pt x="203200" y="111614"/>
                </a:cubicBezTo>
                <a:cubicBezTo>
                  <a:pt x="206613" y="104788"/>
                  <a:pt x="211464" y="98774"/>
                  <a:pt x="215900" y="92564"/>
                </a:cubicBezTo>
                <a:cubicBezTo>
                  <a:pt x="220694" y="85853"/>
                  <a:pt x="242662" y="58091"/>
                  <a:pt x="247650" y="48114"/>
                </a:cubicBezTo>
                <a:cubicBezTo>
                  <a:pt x="250643" y="42127"/>
                  <a:pt x="251883" y="35414"/>
                  <a:pt x="254000" y="29064"/>
                </a:cubicBezTo>
                <a:cubicBezTo>
                  <a:pt x="251883" y="20597"/>
                  <a:pt x="253102" y="10479"/>
                  <a:pt x="247650" y="3664"/>
                </a:cubicBezTo>
                <a:cubicBezTo>
                  <a:pt x="241499" y="-4025"/>
                  <a:pt x="237067" y="2606"/>
                  <a:pt x="203200" y="36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918450" y="4603750"/>
            <a:ext cx="305438" cy="285750"/>
          </a:xfrm>
          <a:custGeom>
            <a:avLst/>
            <a:gdLst>
              <a:gd name="connsiteX0" fmla="*/ 191021 w 305438"/>
              <a:gd name="connsiteY0" fmla="*/ 133350 h 285750"/>
              <a:gd name="connsiteX1" fmla="*/ 191021 w 305438"/>
              <a:gd name="connsiteY1" fmla="*/ 133350 h 285750"/>
              <a:gd name="connsiteX2" fmla="*/ 108471 w 305438"/>
              <a:gd name="connsiteY2" fmla="*/ 31750 h 285750"/>
              <a:gd name="connsiteX3" fmla="*/ 83071 w 305438"/>
              <a:gd name="connsiteY3" fmla="*/ 12700 h 285750"/>
              <a:gd name="connsiteX4" fmla="*/ 44971 w 305438"/>
              <a:gd name="connsiteY4" fmla="*/ 0 h 285750"/>
              <a:gd name="connsiteX5" fmla="*/ 521 w 305438"/>
              <a:gd name="connsiteY5" fmla="*/ 38100 h 285750"/>
              <a:gd name="connsiteX6" fmla="*/ 32271 w 305438"/>
              <a:gd name="connsiteY6" fmla="*/ 114300 h 285750"/>
              <a:gd name="connsiteX7" fmla="*/ 51321 w 305438"/>
              <a:gd name="connsiteY7" fmla="*/ 127000 h 285750"/>
              <a:gd name="connsiteX8" fmla="*/ 70371 w 305438"/>
              <a:gd name="connsiteY8" fmla="*/ 133350 h 285750"/>
              <a:gd name="connsiteX9" fmla="*/ 76721 w 305438"/>
              <a:gd name="connsiteY9" fmla="*/ 260350 h 285750"/>
              <a:gd name="connsiteX10" fmla="*/ 89421 w 305438"/>
              <a:gd name="connsiteY10" fmla="*/ 279400 h 285750"/>
              <a:gd name="connsiteX11" fmla="*/ 108471 w 305438"/>
              <a:gd name="connsiteY11" fmla="*/ 285750 h 285750"/>
              <a:gd name="connsiteX12" fmla="*/ 165621 w 305438"/>
              <a:gd name="connsiteY12" fmla="*/ 279400 h 285750"/>
              <a:gd name="connsiteX13" fmla="*/ 191021 w 305438"/>
              <a:gd name="connsiteY13" fmla="*/ 273050 h 285750"/>
              <a:gd name="connsiteX14" fmla="*/ 203721 w 305438"/>
              <a:gd name="connsiteY14" fmla="*/ 254000 h 285750"/>
              <a:gd name="connsiteX15" fmla="*/ 235471 w 305438"/>
              <a:gd name="connsiteY15" fmla="*/ 215900 h 285750"/>
              <a:gd name="connsiteX16" fmla="*/ 241821 w 305438"/>
              <a:gd name="connsiteY16" fmla="*/ 196850 h 285750"/>
              <a:gd name="connsiteX17" fmla="*/ 279921 w 305438"/>
              <a:gd name="connsiteY17" fmla="*/ 184150 h 285750"/>
              <a:gd name="connsiteX18" fmla="*/ 298971 w 305438"/>
              <a:gd name="connsiteY18" fmla="*/ 177800 h 285750"/>
              <a:gd name="connsiteX19" fmla="*/ 305321 w 305438"/>
              <a:gd name="connsiteY19" fmla="*/ 152400 h 285750"/>
              <a:gd name="connsiteX20" fmla="*/ 273571 w 305438"/>
              <a:gd name="connsiteY20" fmla="*/ 101600 h 285750"/>
              <a:gd name="connsiteX21" fmla="*/ 235471 w 305438"/>
              <a:gd name="connsiteY21" fmla="*/ 107950 h 285750"/>
              <a:gd name="connsiteX22" fmla="*/ 216421 w 305438"/>
              <a:gd name="connsiteY22" fmla="*/ 120650 h 285750"/>
              <a:gd name="connsiteX23" fmla="*/ 191021 w 305438"/>
              <a:gd name="connsiteY23" fmla="*/ 1333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5438" h="285750">
                <a:moveTo>
                  <a:pt x="191021" y="133350"/>
                </a:moveTo>
                <a:lnTo>
                  <a:pt x="191021" y="133350"/>
                </a:lnTo>
                <a:cubicBezTo>
                  <a:pt x="100303" y="-7767"/>
                  <a:pt x="173025" y="72096"/>
                  <a:pt x="108471" y="31750"/>
                </a:cubicBezTo>
                <a:cubicBezTo>
                  <a:pt x="99496" y="26141"/>
                  <a:pt x="92537" y="17433"/>
                  <a:pt x="83071" y="12700"/>
                </a:cubicBezTo>
                <a:cubicBezTo>
                  <a:pt x="71097" y="6713"/>
                  <a:pt x="44971" y="0"/>
                  <a:pt x="44971" y="0"/>
                </a:cubicBezTo>
                <a:cubicBezTo>
                  <a:pt x="30749" y="7111"/>
                  <a:pt x="2170" y="16668"/>
                  <a:pt x="521" y="38100"/>
                </a:cubicBezTo>
                <a:cubicBezTo>
                  <a:pt x="-2502" y="77394"/>
                  <a:pt x="7554" y="93702"/>
                  <a:pt x="32271" y="114300"/>
                </a:cubicBezTo>
                <a:cubicBezTo>
                  <a:pt x="38134" y="119186"/>
                  <a:pt x="44495" y="123587"/>
                  <a:pt x="51321" y="127000"/>
                </a:cubicBezTo>
                <a:cubicBezTo>
                  <a:pt x="57308" y="129993"/>
                  <a:pt x="64021" y="131233"/>
                  <a:pt x="70371" y="133350"/>
                </a:cubicBezTo>
                <a:cubicBezTo>
                  <a:pt x="72488" y="175683"/>
                  <a:pt x="71239" y="218320"/>
                  <a:pt x="76721" y="260350"/>
                </a:cubicBezTo>
                <a:cubicBezTo>
                  <a:pt x="77708" y="267918"/>
                  <a:pt x="83462" y="274632"/>
                  <a:pt x="89421" y="279400"/>
                </a:cubicBezTo>
                <a:cubicBezTo>
                  <a:pt x="94648" y="283581"/>
                  <a:pt x="102121" y="283633"/>
                  <a:pt x="108471" y="285750"/>
                </a:cubicBezTo>
                <a:cubicBezTo>
                  <a:pt x="127521" y="283633"/>
                  <a:pt x="146677" y="282315"/>
                  <a:pt x="165621" y="279400"/>
                </a:cubicBezTo>
                <a:cubicBezTo>
                  <a:pt x="174247" y="278073"/>
                  <a:pt x="183759" y="277891"/>
                  <a:pt x="191021" y="273050"/>
                </a:cubicBezTo>
                <a:cubicBezTo>
                  <a:pt x="197371" y="268817"/>
                  <a:pt x="198835" y="259863"/>
                  <a:pt x="203721" y="254000"/>
                </a:cubicBezTo>
                <a:cubicBezTo>
                  <a:pt x="221276" y="232934"/>
                  <a:pt x="223647" y="239549"/>
                  <a:pt x="235471" y="215900"/>
                </a:cubicBezTo>
                <a:cubicBezTo>
                  <a:pt x="238464" y="209913"/>
                  <a:pt x="236374" y="200741"/>
                  <a:pt x="241821" y="196850"/>
                </a:cubicBezTo>
                <a:cubicBezTo>
                  <a:pt x="252714" y="189069"/>
                  <a:pt x="267221" y="188383"/>
                  <a:pt x="279921" y="184150"/>
                </a:cubicBezTo>
                <a:lnTo>
                  <a:pt x="298971" y="177800"/>
                </a:lnTo>
                <a:cubicBezTo>
                  <a:pt x="301088" y="169333"/>
                  <a:pt x="306285" y="161074"/>
                  <a:pt x="305321" y="152400"/>
                </a:cubicBezTo>
                <a:cubicBezTo>
                  <a:pt x="302314" y="125341"/>
                  <a:pt x="290417" y="118446"/>
                  <a:pt x="273571" y="101600"/>
                </a:cubicBezTo>
                <a:cubicBezTo>
                  <a:pt x="260871" y="103717"/>
                  <a:pt x="247685" y="103879"/>
                  <a:pt x="235471" y="107950"/>
                </a:cubicBezTo>
                <a:cubicBezTo>
                  <a:pt x="228231" y="110363"/>
                  <a:pt x="222965" y="116723"/>
                  <a:pt x="216421" y="120650"/>
                </a:cubicBezTo>
                <a:cubicBezTo>
                  <a:pt x="212362" y="123085"/>
                  <a:pt x="195254" y="131233"/>
                  <a:pt x="191021" y="13335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918450" y="5176362"/>
            <a:ext cx="234983" cy="219392"/>
          </a:xfrm>
          <a:custGeom>
            <a:avLst/>
            <a:gdLst>
              <a:gd name="connsiteX0" fmla="*/ 228600 w 234983"/>
              <a:gd name="connsiteY0" fmla="*/ 73342 h 219392"/>
              <a:gd name="connsiteX1" fmla="*/ 228600 w 234983"/>
              <a:gd name="connsiteY1" fmla="*/ 73342 h 219392"/>
              <a:gd name="connsiteX2" fmla="*/ 165100 w 234983"/>
              <a:gd name="connsiteY2" fmla="*/ 47942 h 219392"/>
              <a:gd name="connsiteX3" fmla="*/ 146050 w 234983"/>
              <a:gd name="connsiteY3" fmla="*/ 35242 h 219392"/>
              <a:gd name="connsiteX4" fmla="*/ 107950 w 234983"/>
              <a:gd name="connsiteY4" fmla="*/ 22542 h 219392"/>
              <a:gd name="connsiteX5" fmla="*/ 82550 w 234983"/>
              <a:gd name="connsiteY5" fmla="*/ 3492 h 219392"/>
              <a:gd name="connsiteX6" fmla="*/ 6350 w 234983"/>
              <a:gd name="connsiteY6" fmla="*/ 28892 h 219392"/>
              <a:gd name="connsiteX7" fmla="*/ 0 w 234983"/>
              <a:gd name="connsiteY7" fmla="*/ 47942 h 219392"/>
              <a:gd name="connsiteX8" fmla="*/ 6350 w 234983"/>
              <a:gd name="connsiteY8" fmla="*/ 66992 h 219392"/>
              <a:gd name="connsiteX9" fmla="*/ 25400 w 234983"/>
              <a:gd name="connsiteY9" fmla="*/ 73342 h 219392"/>
              <a:gd name="connsiteX10" fmla="*/ 44450 w 234983"/>
              <a:gd name="connsiteY10" fmla="*/ 92392 h 219392"/>
              <a:gd name="connsiteX11" fmla="*/ 19050 w 234983"/>
              <a:gd name="connsiteY11" fmla="*/ 124142 h 219392"/>
              <a:gd name="connsiteX12" fmla="*/ 12700 w 234983"/>
              <a:gd name="connsiteY12" fmla="*/ 143192 h 219392"/>
              <a:gd name="connsiteX13" fmla="*/ 31750 w 234983"/>
              <a:gd name="connsiteY13" fmla="*/ 213042 h 219392"/>
              <a:gd name="connsiteX14" fmla="*/ 50800 w 234983"/>
              <a:gd name="connsiteY14" fmla="*/ 219392 h 219392"/>
              <a:gd name="connsiteX15" fmla="*/ 120650 w 234983"/>
              <a:gd name="connsiteY15" fmla="*/ 213042 h 219392"/>
              <a:gd name="connsiteX16" fmla="*/ 203200 w 234983"/>
              <a:gd name="connsiteY16" fmla="*/ 193992 h 219392"/>
              <a:gd name="connsiteX17" fmla="*/ 215900 w 234983"/>
              <a:gd name="connsiteY17" fmla="*/ 174942 h 219392"/>
              <a:gd name="connsiteX18" fmla="*/ 234950 w 234983"/>
              <a:gd name="connsiteY18" fmla="*/ 98742 h 219392"/>
              <a:gd name="connsiteX19" fmla="*/ 228600 w 234983"/>
              <a:gd name="connsiteY19" fmla="*/ 73342 h 21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4983" h="219392">
                <a:moveTo>
                  <a:pt x="228600" y="73342"/>
                </a:moveTo>
                <a:lnTo>
                  <a:pt x="228600" y="73342"/>
                </a:lnTo>
                <a:cubicBezTo>
                  <a:pt x="207433" y="64875"/>
                  <a:pt x="185799" y="57495"/>
                  <a:pt x="165100" y="47942"/>
                </a:cubicBezTo>
                <a:cubicBezTo>
                  <a:pt x="158171" y="44744"/>
                  <a:pt x="153024" y="38342"/>
                  <a:pt x="146050" y="35242"/>
                </a:cubicBezTo>
                <a:cubicBezTo>
                  <a:pt x="133817" y="29805"/>
                  <a:pt x="107950" y="22542"/>
                  <a:pt x="107950" y="22542"/>
                </a:cubicBezTo>
                <a:cubicBezTo>
                  <a:pt x="99483" y="16192"/>
                  <a:pt x="93027" y="4989"/>
                  <a:pt x="82550" y="3492"/>
                </a:cubicBezTo>
                <a:cubicBezTo>
                  <a:pt x="35448" y="-3237"/>
                  <a:pt x="22242" y="-2893"/>
                  <a:pt x="6350" y="28892"/>
                </a:cubicBezTo>
                <a:cubicBezTo>
                  <a:pt x="3357" y="34879"/>
                  <a:pt x="2117" y="41592"/>
                  <a:pt x="0" y="47942"/>
                </a:cubicBezTo>
                <a:cubicBezTo>
                  <a:pt x="2117" y="54292"/>
                  <a:pt x="1617" y="62259"/>
                  <a:pt x="6350" y="66992"/>
                </a:cubicBezTo>
                <a:cubicBezTo>
                  <a:pt x="11083" y="71725"/>
                  <a:pt x="19831" y="69629"/>
                  <a:pt x="25400" y="73342"/>
                </a:cubicBezTo>
                <a:cubicBezTo>
                  <a:pt x="32872" y="78323"/>
                  <a:pt x="38100" y="86042"/>
                  <a:pt x="44450" y="92392"/>
                </a:cubicBezTo>
                <a:cubicBezTo>
                  <a:pt x="28489" y="140275"/>
                  <a:pt x="51876" y="83110"/>
                  <a:pt x="19050" y="124142"/>
                </a:cubicBezTo>
                <a:cubicBezTo>
                  <a:pt x="14869" y="129369"/>
                  <a:pt x="14817" y="136842"/>
                  <a:pt x="12700" y="143192"/>
                </a:cubicBezTo>
                <a:cubicBezTo>
                  <a:pt x="19050" y="166475"/>
                  <a:pt x="20957" y="191456"/>
                  <a:pt x="31750" y="213042"/>
                </a:cubicBezTo>
                <a:cubicBezTo>
                  <a:pt x="34743" y="219029"/>
                  <a:pt x="44107" y="219392"/>
                  <a:pt x="50800" y="219392"/>
                </a:cubicBezTo>
                <a:cubicBezTo>
                  <a:pt x="74179" y="219392"/>
                  <a:pt x="97367" y="215159"/>
                  <a:pt x="120650" y="213042"/>
                </a:cubicBezTo>
                <a:cubicBezTo>
                  <a:pt x="175254" y="176639"/>
                  <a:pt x="82340" y="234279"/>
                  <a:pt x="203200" y="193992"/>
                </a:cubicBezTo>
                <a:cubicBezTo>
                  <a:pt x="210440" y="191579"/>
                  <a:pt x="212800" y="181916"/>
                  <a:pt x="215900" y="174942"/>
                </a:cubicBezTo>
                <a:cubicBezTo>
                  <a:pt x="227391" y="149086"/>
                  <a:pt x="231477" y="126523"/>
                  <a:pt x="234950" y="98742"/>
                </a:cubicBezTo>
                <a:cubicBezTo>
                  <a:pt x="235475" y="94541"/>
                  <a:pt x="229658" y="77575"/>
                  <a:pt x="228600" y="733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42250" y="28067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80275" y="23431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0800" y="21621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626350" y="25654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527925" y="26098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807325" y="24701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893050" y="24542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750175" y="28479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2425" y="27686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070850" y="27305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293100" y="31654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855588" y="4559301"/>
            <a:ext cx="400050" cy="349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477125" y="4813411"/>
            <a:ext cx="266700" cy="285529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893049" y="5155980"/>
            <a:ext cx="260383" cy="265174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22233" y="3430032"/>
            <a:ext cx="94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corners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69636" y="565253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blobs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12804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</a:t>
            </a:r>
            <a:r>
              <a:rPr lang="en-GB" dirty="0" err="1" smtClean="0">
                <a:latin typeface="Eurostile"/>
                <a:cs typeface="Eurostile"/>
              </a:rPr>
              <a:t>DoG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049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Salient interest region descriptors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Good region descriptors portray: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Resilience to image transforms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Compactness</a:t>
            </a:r>
          </a:p>
          <a:p>
            <a:r>
              <a:rPr lang="en-GB" dirty="0" smtClean="0">
                <a:latin typeface="Eurostile"/>
                <a:cs typeface="Eurostile"/>
              </a:rPr>
              <a:t>Emphasise different image characteristics: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Pixel intensities, colour, texture, edges etc.</a:t>
            </a:r>
          </a:p>
          <a:p>
            <a:r>
              <a:rPr lang="en-GB" dirty="0" smtClean="0">
                <a:latin typeface="Eurostile"/>
                <a:cs typeface="Eurostile"/>
              </a:rPr>
              <a:t>Common descriptors include: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SIFT: histogram of edge orientation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Shape context: histogram of edge location</a:t>
            </a:r>
          </a:p>
        </p:txBody>
      </p:sp>
    </p:spTree>
    <p:extLst>
      <p:ext uri="{BB962C8B-B14F-4D97-AF65-F5344CB8AC3E}">
        <p14:creationId xmlns:p14="http://schemas.microsoft.com/office/powerpoint/2010/main" val="4124403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t-si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63650"/>
            <a:ext cx="3149600" cy="2362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>
                <a:latin typeface="Eurostile"/>
                <a:cs typeface="Eurostile"/>
              </a:rPr>
              <a:t>SIFT: </a:t>
            </a:r>
            <a:r>
              <a:rPr lang="en-GB" sz="2800" b="1" dirty="0" smtClean="0">
                <a:latin typeface="Eurostile"/>
                <a:cs typeface="Eurostile"/>
              </a:rPr>
              <a:t>S</a:t>
            </a:r>
            <a:r>
              <a:rPr lang="en-GB" sz="2800" dirty="0" smtClean="0">
                <a:latin typeface="Eurostile"/>
                <a:cs typeface="Eurostile"/>
              </a:rPr>
              <a:t>cale </a:t>
            </a:r>
            <a:r>
              <a:rPr lang="en-GB" sz="2800" b="1" dirty="0" smtClean="0">
                <a:latin typeface="Eurostile"/>
                <a:cs typeface="Eurostile"/>
              </a:rPr>
              <a:t>I</a:t>
            </a:r>
            <a:r>
              <a:rPr lang="en-GB" sz="2800" dirty="0" smtClean="0">
                <a:latin typeface="Eurostile"/>
                <a:cs typeface="Eurostile"/>
              </a:rPr>
              <a:t>nvariant </a:t>
            </a:r>
            <a:r>
              <a:rPr lang="en-GB" sz="2800" b="1" dirty="0" smtClean="0">
                <a:latin typeface="Eurostile"/>
                <a:cs typeface="Eurostile"/>
              </a:rPr>
              <a:t>F</a:t>
            </a:r>
            <a:r>
              <a:rPr lang="en-GB" sz="2800" dirty="0" smtClean="0">
                <a:latin typeface="Eurostile"/>
                <a:cs typeface="Eurostile"/>
              </a:rPr>
              <a:t>eature </a:t>
            </a:r>
            <a:r>
              <a:rPr lang="en-GB" sz="2800" b="1" dirty="0" smtClean="0">
                <a:latin typeface="Eurostile"/>
                <a:cs typeface="Eurostile"/>
              </a:rPr>
              <a:t>T</a:t>
            </a:r>
            <a:r>
              <a:rPr lang="en-GB" sz="2800" dirty="0" smtClean="0">
                <a:latin typeface="Eurostile"/>
                <a:cs typeface="Eurostile"/>
              </a:rPr>
              <a:t>ransform</a:t>
            </a:r>
            <a:endParaRPr lang="en-GB" sz="2800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3839075"/>
            <a:ext cx="5359400" cy="28207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98800" y="2463800"/>
            <a:ext cx="234950" cy="1517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538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SIFT Matching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21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Analogies with text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introducing the visual bag-of-words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4450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Bags of Visual Words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4294967295"/>
          </p:nvPr>
        </p:nvSpPr>
        <p:spPr>
          <a:xfrm>
            <a:off x="457200" y="1397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Eurostile"/>
                <a:cs typeface="Eurostile"/>
              </a:rPr>
              <a:t>In the computer vision community over recent years it has become popular to model the </a:t>
            </a:r>
            <a:r>
              <a:rPr lang="en-GB" sz="2400" b="1" dirty="0">
                <a:latin typeface="Eurostile"/>
                <a:cs typeface="Eurostile"/>
              </a:rPr>
              <a:t>content of an image</a:t>
            </a:r>
            <a:r>
              <a:rPr lang="en-GB" sz="2400" dirty="0">
                <a:latin typeface="Eurostile"/>
                <a:cs typeface="Eurostile"/>
              </a:rPr>
              <a:t> in a similar way to a “</a:t>
            </a:r>
            <a:r>
              <a:rPr lang="en-GB" sz="2400" b="1" dirty="0">
                <a:latin typeface="Eurostile"/>
                <a:cs typeface="Eurostile"/>
              </a:rPr>
              <a:t>bag-of-terms</a:t>
            </a:r>
            <a:r>
              <a:rPr lang="en-GB" sz="2400" dirty="0">
                <a:latin typeface="Eurostile"/>
                <a:cs typeface="Eurostile"/>
              </a:rPr>
              <a:t>” in textual document analysis.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06" y="2979086"/>
            <a:ext cx="7734300" cy="357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00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Eurostile"/>
                <a:cs typeface="Eurostile"/>
              </a:rPr>
              <a:t>BoVW</a:t>
            </a:r>
            <a:r>
              <a:rPr lang="en-GB" dirty="0" smtClean="0">
                <a:latin typeface="Eurostile"/>
                <a:cs typeface="Eurostile"/>
              </a:rPr>
              <a:t> using local features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8" name="Vertical Tex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>
                <a:latin typeface="Eurostile"/>
                <a:cs typeface="Eurostile"/>
              </a:rPr>
              <a:t>Features localised by a robust region detector and described by a local descriptor such as SIFT.</a:t>
            </a:r>
          </a:p>
          <a:p>
            <a:r>
              <a:rPr lang="en-GB" sz="2400" dirty="0">
                <a:latin typeface="Eurostile"/>
                <a:cs typeface="Eurostile"/>
              </a:rPr>
              <a:t>A vocabulary of exemplar feature-vectors is learnt.</a:t>
            </a:r>
          </a:p>
          <a:p>
            <a:pPr lvl="1"/>
            <a:r>
              <a:rPr lang="en-GB" sz="2000" dirty="0">
                <a:latin typeface="Eurostile"/>
                <a:cs typeface="Eurostile"/>
              </a:rPr>
              <a:t>Traditionally through k-means clustering.</a:t>
            </a:r>
          </a:p>
          <a:p>
            <a:r>
              <a:rPr lang="en-GB" sz="2400" dirty="0">
                <a:latin typeface="Eurostile"/>
                <a:cs typeface="Eurostile"/>
              </a:rPr>
              <a:t>Local descriptors can then be quantised to discrete visual terms by finding the closest exemplar in the vocabulary</a:t>
            </a:r>
            <a:r>
              <a:rPr lang="en-GB" sz="2400" dirty="0" smtClean="0">
                <a:latin typeface="Eurostile"/>
                <a:cs typeface="Eurostile"/>
              </a:rPr>
              <a:t>.</a:t>
            </a:r>
            <a:endParaRPr lang="en-GB" sz="2400" dirty="0">
              <a:latin typeface="Eurostile"/>
              <a:cs typeface="Eurostil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188" y="1600200"/>
            <a:ext cx="3718612" cy="43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73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SIFT Bag of Words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567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628631"/>
            <a:ext cx="855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In 2012 </a:t>
            </a:r>
            <a:r>
              <a:rPr lang="en-GB" sz="6000" b="1" dirty="0" err="1" smtClean="0">
                <a:latin typeface="Eurostile"/>
                <a:cs typeface="Eurostile"/>
              </a:rPr>
              <a:t>flickr</a:t>
            </a:r>
            <a:r>
              <a:rPr lang="en-GB" sz="6000" b="1" dirty="0" smtClean="0">
                <a:latin typeface="Eurostile"/>
                <a:cs typeface="Eurostile"/>
              </a:rPr>
              <a:t> boasted hosting 7 Billion Photos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85271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about Video?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Simplest way to extract features from video is to treat each frame as a separate image.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There is a lot of redundancy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Can be better to find </a:t>
            </a:r>
            <a:r>
              <a:rPr lang="en-GB" dirty="0" err="1" smtClean="0">
                <a:latin typeface="Eurostile"/>
                <a:cs typeface="Eurostile"/>
              </a:rPr>
              <a:t>keyframes</a:t>
            </a:r>
            <a:r>
              <a:rPr lang="en-GB" dirty="0" smtClean="0">
                <a:latin typeface="Eurostile"/>
                <a:cs typeface="Eurostile"/>
              </a:rPr>
              <a:t> from each “shot”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672656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Shot </a:t>
            </a:r>
            <a:r>
              <a:rPr lang="en-GB" dirty="0" err="1" smtClean="0">
                <a:latin typeface="Eurostile"/>
                <a:cs typeface="Eurostile"/>
              </a:rPr>
              <a:t>Keyframe</a:t>
            </a:r>
            <a:r>
              <a:rPr lang="en-GB" dirty="0" smtClean="0">
                <a:latin typeface="Eurostile"/>
                <a:cs typeface="Eurostile"/>
              </a:rPr>
              <a:t> Detection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29320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about Audio?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It turns out that one (good) way to extract features from audio is to transform it into an image first!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The image representation is a “spectrogram”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This is how </a:t>
            </a:r>
            <a:r>
              <a:rPr lang="en-GB" dirty="0" err="1" smtClean="0">
                <a:latin typeface="Eurostile"/>
                <a:cs typeface="Eurostile"/>
              </a:rPr>
              <a:t>Shazam</a:t>
            </a:r>
            <a:r>
              <a:rPr lang="en-GB" dirty="0" smtClean="0">
                <a:latin typeface="Eurostile"/>
                <a:cs typeface="Eurostile"/>
              </a:rPr>
              <a:t> works….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146440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Audio Spectrogram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52680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Any Questions?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2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183031"/>
            <a:ext cx="855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Every minute 72 hours worth of video is uploaded to </a:t>
            </a:r>
            <a:r>
              <a:rPr lang="en-GB" sz="6000" b="1" dirty="0" err="1" smtClean="0">
                <a:latin typeface="Eurostile"/>
                <a:cs typeface="Eurostile"/>
              </a:rPr>
              <a:t>youtube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44157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9672" y="2367751"/>
            <a:ext cx="8137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 smtClean="0">
                <a:latin typeface="Eurostile"/>
                <a:cs typeface="Eurostile"/>
              </a:rPr>
              <a:t>As of October 2012 </a:t>
            </a:r>
            <a:r>
              <a:rPr lang="en-GB" sz="5400" b="1" dirty="0" err="1" smtClean="0">
                <a:latin typeface="Eurostile"/>
                <a:cs typeface="Eurostile"/>
              </a:rPr>
              <a:t>Spotify’s</a:t>
            </a:r>
            <a:r>
              <a:rPr lang="en-GB" sz="5400" b="1" dirty="0" smtClean="0">
                <a:latin typeface="Eurostile"/>
                <a:cs typeface="Eurostile"/>
              </a:rPr>
              <a:t> collection contains 18 million songs</a:t>
            </a:r>
            <a:endParaRPr lang="en-GB" sz="54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5693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660869"/>
            <a:ext cx="85598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… that</a:t>
            </a:r>
            <a:r>
              <a:rPr lang="fr-FR" sz="6000" b="1" dirty="0" smtClean="0">
                <a:latin typeface="Eurostile"/>
                <a:cs typeface="Eurostile"/>
              </a:rPr>
              <a:t>’</a:t>
            </a:r>
            <a:r>
              <a:rPr lang="en-GB" sz="6000" b="1" dirty="0" smtClean="0">
                <a:latin typeface="Eurostile"/>
                <a:cs typeface="Eurostile"/>
              </a:rPr>
              <a:t>s 170 years of music!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71452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100"/>
            <a:ext cx="8229600" cy="5834063"/>
          </a:xfrm>
        </p:spPr>
        <p:txBody>
          <a:bodyPr>
            <a:no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Analysis of this data can: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find media that interests us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What sounds like this? Who looks like her? What is that?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measure trends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What is popular now; what was popular then; what will be popular next?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develop better compression techniques </a:t>
            </a:r>
          </a:p>
          <a:p>
            <a:pPr lvl="2"/>
            <a:r>
              <a:rPr lang="en-GB" sz="2000" dirty="0" smtClean="0">
                <a:latin typeface="Eurostile"/>
                <a:cs typeface="Eurostile"/>
              </a:rPr>
              <a:t>…so we can store more data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Enable us to generate new media through re-composition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New artwork, augmented reality, virtual reality, …</a:t>
            </a:r>
          </a:p>
        </p:txBody>
      </p:sp>
    </p:spTree>
    <p:extLst>
      <p:ext uri="{BB962C8B-B14F-4D97-AF65-F5344CB8AC3E}">
        <p14:creationId xmlns:p14="http://schemas.microsoft.com/office/powerpoint/2010/main" val="351369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Multimedia </a:t>
            </a:r>
            <a:r>
              <a:rPr lang="en-GB" dirty="0" smtClean="0">
                <a:latin typeface="Eurostile"/>
                <a:cs typeface="Eurostile"/>
              </a:rPr>
              <a:t>Representation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07839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22808</TotalTime>
  <Words>1020</Words>
  <Application>Microsoft Macintosh PowerPoint</Application>
  <PresentationFormat>On-screen Show (4:3)</PresentationFormat>
  <Paragraphs>187</Paragraphs>
  <Slides>44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Multimedia Analysis and Retrieval</vt:lpstr>
      <vt:lpstr>Why analyse multimedia?</vt:lpstr>
      <vt:lpstr>Multimedia is everywhere</vt:lpstr>
      <vt:lpstr>Multimedia is everywhere</vt:lpstr>
      <vt:lpstr>Multimedia is everywhere</vt:lpstr>
      <vt:lpstr>Multimedia is everywhere</vt:lpstr>
      <vt:lpstr>Multimedia is everywhere</vt:lpstr>
      <vt:lpstr>PowerPoint Presentation</vt:lpstr>
      <vt:lpstr>Digital Multimedia Representation</vt:lpstr>
      <vt:lpstr>Digital Audio Representation</vt:lpstr>
      <vt:lpstr>Digital Image Representation</vt:lpstr>
      <vt:lpstr>Digital Video Representation</vt:lpstr>
      <vt:lpstr>Retrieval</vt:lpstr>
      <vt:lpstr>Multimedia Retrieval</vt:lpstr>
      <vt:lpstr>Approaches to Multimedia Search</vt:lpstr>
      <vt:lpstr>Traditional Search</vt:lpstr>
      <vt:lpstr>Manual or Automatic?</vt:lpstr>
      <vt:lpstr>Lets look at content-based retrieval in detail</vt:lpstr>
      <vt:lpstr>What’s this music? Who performed it? When was it written?</vt:lpstr>
      <vt:lpstr>What is the name of this dog?</vt:lpstr>
      <vt:lpstr>PowerPoint Presentation</vt:lpstr>
      <vt:lpstr>How does it work?</vt:lpstr>
      <vt:lpstr>The Retrieval Pipeline</vt:lpstr>
      <vt:lpstr>Feature Extraction</vt:lpstr>
      <vt:lpstr>Example Image Features</vt:lpstr>
      <vt:lpstr>Image Features: Global</vt:lpstr>
      <vt:lpstr>Demo: Global Colour Features</vt:lpstr>
      <vt:lpstr>Image features: Local</vt:lpstr>
      <vt:lpstr>Demo: Segmentation</vt:lpstr>
      <vt:lpstr>Salient interest regions</vt:lpstr>
      <vt:lpstr>Salient interest region location</vt:lpstr>
      <vt:lpstr>Demo: DoG</vt:lpstr>
      <vt:lpstr>Salient interest region descriptors</vt:lpstr>
      <vt:lpstr>SIFT: Scale Invariant Feature Transform</vt:lpstr>
      <vt:lpstr>Demo: SIFT Matching</vt:lpstr>
      <vt:lpstr>Analogies with text</vt:lpstr>
      <vt:lpstr>Bags of Visual Words</vt:lpstr>
      <vt:lpstr>BoVW using local features</vt:lpstr>
      <vt:lpstr>Demo: SIFT Bag of Words</vt:lpstr>
      <vt:lpstr>What about Video?</vt:lpstr>
      <vt:lpstr>Demo: Shot Keyframe Detection</vt:lpstr>
      <vt:lpstr>What about Audio?</vt:lpstr>
      <vt:lpstr>Demo: Audio Spectrogram</vt:lpstr>
      <vt:lpstr>Any 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Nicolas Taffin</dc:creator>
  <cp:lastModifiedBy>Jonathon Hare</cp:lastModifiedBy>
  <cp:revision>103</cp:revision>
  <cp:lastPrinted>2011-08-22T11:30:29Z</cp:lastPrinted>
  <dcterms:created xsi:type="dcterms:W3CDTF">2010-03-04T12:57:49Z</dcterms:created>
  <dcterms:modified xsi:type="dcterms:W3CDTF">2013-10-24T11:03:44Z</dcterms:modified>
</cp:coreProperties>
</file>